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F9C91-B8C2-4BAD-A1A2-B75C759C5EF8}" type="datetimeFigureOut">
              <a:rPr lang="it-IT" smtClean="0"/>
              <a:t>05/01/2026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C98EB-C8B6-4F58-8408-35C2799DC57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5757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FC98EB-C8B6-4F58-8408-35C2799DC57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2562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4BE604-6042-60D0-B831-52866C5445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770FC2D-8974-BFED-8378-50976E375B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DEBB4C-A070-F354-8D60-3827C8D7B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A482-A153-4749-8020-C335CE448981}" type="datetimeFigureOut">
              <a:rPr lang="it-IT" smtClean="0"/>
              <a:t>05/01/2026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FC338AF-4215-0FF0-E159-661EA2B5F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ED7A45-AA02-9AFC-B028-86EA4E7B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64C99-7D69-45FD-B021-95B8D5CC9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4554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2DB611-2B20-6877-8E2F-C07738474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4CC996A-9CAA-661E-1DFB-876F8A832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984BB8-31C4-E2AA-5F44-F45B61D68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A482-A153-4749-8020-C335CE448981}" type="datetimeFigureOut">
              <a:rPr lang="it-IT" smtClean="0"/>
              <a:t>05/01/2026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0D507A-9A4D-EC8A-F484-AC6C5EEAA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D52E840-4244-3859-0BFC-3CE0929A6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64C99-7D69-45FD-B021-95B8D5CC9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0258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97310A-5FB8-49D4-BC9E-CAC25690E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1EE946C-C959-FF4C-E503-912293338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4427E1-FB29-560C-9933-506C91ED2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A482-A153-4749-8020-C335CE448981}" type="datetimeFigureOut">
              <a:rPr lang="it-IT" smtClean="0"/>
              <a:t>05/01/2026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43EE1F-5BC1-F755-267C-97E14A548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00E5FF-C9DC-C5B0-3B47-36A78D552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64C99-7D69-45FD-B021-95B8D5CC9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428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361EEA-C6C9-FDC0-9764-34484E6CB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DCD56E4-8AEC-7F52-5AC7-E774348BB5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6B4373B-9C6A-F238-B7DF-7AD77A5F5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7298DE8-3078-4162-9A79-4475C3F83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A482-A153-4749-8020-C335CE448981}" type="datetimeFigureOut">
              <a:rPr lang="it-IT" smtClean="0"/>
              <a:t>05/01/2026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18B9E28-0F10-464E-6B4B-352B0EC03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8A9F38F-FC1E-8394-A200-4C4D83ADA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64C99-7D69-45FD-B021-95B8D5CC9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3294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C1F59F-60BB-C1EC-7942-973FF5917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F728C6C-93B8-C8B3-152F-3F35C4E4E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BA112D1-D376-3A18-AADD-3B160841A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70F866F-FE52-BF88-0C2E-A051983F3E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0D04F20-B3E3-8CEF-5120-A81CB6ED4B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DA5AD87-60C3-F7FD-E0F3-287907BD2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A482-A153-4749-8020-C335CE448981}" type="datetimeFigureOut">
              <a:rPr lang="it-IT" smtClean="0"/>
              <a:t>05/01/2026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886DE73-9412-2329-C59A-466798CD2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9A1F0E2-538C-8D9A-EB5B-3D77A8D81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64C99-7D69-45FD-B021-95B8D5CC9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8889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DFE295-A2FD-FB87-7AE7-EF10CB23E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3BD8876-7711-7419-AA78-68D489730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A482-A153-4749-8020-C335CE448981}" type="datetimeFigureOut">
              <a:rPr lang="it-IT" smtClean="0"/>
              <a:t>05/01/2026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84F2430-ED86-BED4-313E-E0F057E35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A1866EA-0F1D-1E91-72B8-2A16D91CB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64C99-7D69-45FD-B021-95B8D5CC9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5657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8CC06D1-0D91-3883-7CB5-37D1BF247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A482-A153-4749-8020-C335CE448981}" type="datetimeFigureOut">
              <a:rPr lang="it-IT" smtClean="0"/>
              <a:t>05/01/2026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CE69603-440A-9966-339F-47FE3508C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A9FE522-F132-8C62-A234-090548C5D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64C99-7D69-45FD-B021-95B8D5CC9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8122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A37940-0CC7-1077-FD92-57EDC98E9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586100-6BA0-6DC8-F79C-0FD8BF312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A3DA6C4-B5F5-A2A0-EE4F-2971FC0363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981191D-856F-8923-A405-CB5DA7BEE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A482-A153-4749-8020-C335CE448981}" type="datetimeFigureOut">
              <a:rPr lang="it-IT" smtClean="0"/>
              <a:t>05/01/2026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F217D72-37F9-ACD0-2B03-20D864337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7B84E17-4E00-97C5-663C-FF00C263A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64C99-7D69-45FD-B021-95B8D5CC9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267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D4A438-9D22-EC83-4C72-4A55DCB7B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7C5CB69-6AA7-C102-8CDF-77FCC80757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97243B0-D4C6-8523-03A5-14812D04B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96EC793-E598-5E01-CBF3-06553CB33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A482-A153-4749-8020-C335CE448981}" type="datetimeFigureOut">
              <a:rPr lang="it-IT" smtClean="0"/>
              <a:t>05/01/2026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345145F-4193-0FFC-EA1A-6EEBA550C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BE47828-6D89-5F5C-10BB-79B390B1D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64C99-7D69-45FD-B021-95B8D5CC9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1447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D76D3C-F07F-09C7-26CD-A939B04AA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84D39DA-D92B-6608-5E70-351E086B62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E0795C-A65D-A1E0-AE25-1657B1327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A482-A153-4749-8020-C335CE448981}" type="datetimeFigureOut">
              <a:rPr lang="it-IT" smtClean="0"/>
              <a:t>05/01/2026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67B916-4A08-658F-5F53-F497BD1D3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4FBD749-2784-155D-FC25-12E2FC603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64C99-7D69-45FD-B021-95B8D5CC9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7625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F27E287-188F-8D42-3043-4BD8F7D6C5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5B608BF-5B25-0D6D-918D-87F23D9DBA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A53851-94E5-C365-55EE-4DB636DAC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A482-A153-4749-8020-C335CE448981}" type="datetimeFigureOut">
              <a:rPr lang="it-IT" smtClean="0"/>
              <a:t>05/01/2026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E099FB-EBFE-9460-F54F-B51F64E28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F5A944-8C29-D5C5-FDD5-C1B658291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64C99-7D69-45FD-B021-95B8D5CC9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318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6436516-AACF-FD3D-E59D-3F5B51CC6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38F5D0A-22AA-92A4-D4AE-7A4AB926D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3E83B08-C7CF-013E-E943-5031BC3A81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A482-A153-4749-8020-C335CE448981}" type="datetimeFigureOut">
              <a:rPr lang="it-IT" smtClean="0"/>
              <a:t>05/01/2026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8DBECC1-CAB7-3380-EDDE-69C832134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747EE9-DEEE-6814-A925-52A90DB90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64C99-7D69-45FD-B021-95B8D5CC9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860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svis.it/goal11/notizie/1302-9483/alta-sostenibilita-puntare-sulla-mobilita-sostenibile-per-rendere-le-citta-piu-vivibili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897F289-5B97-2406-85B8-42EC2D990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649018DA-7573-A1CB-769B-1C3425D103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4800" b="1" u="sng" dirty="0">
                <a:solidFill>
                  <a:schemeClr val="bg1"/>
                </a:solidFill>
                <a:highlight>
                  <a:srgbClr val="00FF00"/>
                </a:highlight>
                <a:latin typeface="Arial Black" panose="020B0A04020102020204" pitchFamily="34" charset="0"/>
              </a:rPr>
              <a:t>Città Sostenibile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D137303-CFF3-8002-EF42-5F34403387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u="sng" dirty="0">
                <a:solidFill>
                  <a:schemeClr val="bg1"/>
                </a:solidFill>
                <a:highlight>
                  <a:srgbClr val="00FF00"/>
                </a:highlight>
                <a:latin typeface="Arial Black" panose="020B0A04020102020204" pitchFamily="34" charset="0"/>
              </a:rPr>
              <a:t>Luigi Villani</a:t>
            </a:r>
          </a:p>
          <a:p>
            <a:endParaRPr lang="it-IT" b="1" i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051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142996-7807-48DB-F6B0-A332BC334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3800" dirty="0">
                <a:latin typeface="Agency FB" panose="020B0503020202020204" pitchFamily="34" charset="0"/>
              </a:rPr>
              <a:t>Agenda 2030:</a:t>
            </a:r>
            <a:br>
              <a:rPr lang="it-IT" sz="3800" dirty="0">
                <a:latin typeface="Agency FB" panose="020B0503020202020204" pitchFamily="34" charset="0"/>
              </a:rPr>
            </a:br>
            <a:r>
              <a:rPr lang="it-IT" sz="3800" dirty="0">
                <a:latin typeface="Agency FB" panose="020B0503020202020204" pitchFamily="34" charset="0"/>
              </a:rPr>
              <a:t>Città e comunità sostenibili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EAE8CBF2-6854-2AAF-A2D4-B8B7B5BA9F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180012" y="1763061"/>
            <a:ext cx="6172200" cy="3553185"/>
          </a:xfr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B2A9849-64B6-C58D-4E5D-038BCE38E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160068"/>
            <a:ext cx="3932237" cy="3156178"/>
          </a:xfrm>
        </p:spPr>
        <p:txBody>
          <a:bodyPr>
            <a:noAutofit/>
          </a:bodyPr>
          <a:lstStyle/>
          <a:p>
            <a:r>
              <a:rPr lang="it-IT" sz="2000" dirty="0"/>
              <a:t>All’ interno dell’ agenda 2030 troviamo un riferimento alle città sostenibili.</a:t>
            </a:r>
          </a:p>
          <a:p>
            <a:r>
              <a:rPr lang="it-IT" sz="2000" dirty="0"/>
              <a:t>Uno degli obbiettivi dice:</a:t>
            </a:r>
          </a:p>
          <a:p>
            <a:r>
              <a:rPr lang="it-IT" sz="2000" dirty="0"/>
              <a:t>11.2 Entro il 2030, fornire l'accesso a sistemi di trasporto sicuri, sostenibili, e convenienti per tutti.</a:t>
            </a:r>
          </a:p>
          <a:p>
            <a:r>
              <a:rPr lang="it-IT" sz="2000" dirty="0"/>
              <a:t>Ciascuno di noi deve impegnarsi per raggiungere gli obiettivi dell’Agenda 2030. Rispettare l’ambiente, ridurre gli sprechi e usare meglio le risorse aiuta a rendere le città più sostenibili.</a:t>
            </a:r>
          </a:p>
        </p:txBody>
      </p:sp>
    </p:spTree>
    <p:extLst>
      <p:ext uri="{BB962C8B-B14F-4D97-AF65-F5344CB8AC3E}">
        <p14:creationId xmlns:p14="http://schemas.microsoft.com/office/powerpoint/2010/main" val="2175519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54E101-56EB-F9BD-BB58-3F7AE4C4D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5400" dirty="0">
                <a:latin typeface="Agency FB" panose="020B0503020202020204" pitchFamily="34" charset="0"/>
              </a:rPr>
              <a:t>Come ha risposto la comunità?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FB7138-A0D0-C2DA-00A9-45F27AC8C5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615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200" dirty="0"/>
              <a:t>Il mio paese Apricena contribuisce agli obiettivi dell’Agenda 2030 promuovendo uno sviluppo più sostenibile e attento all’ambiente. </a:t>
            </a:r>
          </a:p>
          <a:p>
            <a:pPr marL="0" indent="0">
              <a:buNone/>
            </a:pPr>
            <a:r>
              <a:rPr lang="it-IT" sz="2200" dirty="0"/>
              <a:t>Un esempio concreto è la pista ciclabile costruita alcuni anni fa, che incentiva l’uso della bicicletta al posto dell’auto. Questo aiuta a ridurre l’inquinamento, migliora la salute dei cittadini e rende il paese più vivibile e sicuro. </a:t>
            </a:r>
          </a:p>
          <a:p>
            <a:pPr marL="0" indent="0">
              <a:buNone/>
            </a:pPr>
            <a:r>
              <a:rPr lang="it-IT" sz="2200" dirty="0"/>
              <a:t>Iniziative come questa dimostrano che anche le piccole realtà possono fare la loro parte per città più sostenibili.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5106FFF0-2873-97A7-A3C0-D7751C10B51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140322"/>
            <a:ext cx="5181600" cy="353212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DF84E8B-6484-A260-A1EF-83DECEE47489}"/>
              </a:ext>
            </a:extLst>
          </p:cNvPr>
          <p:cNvSpPr txBox="1"/>
          <p:nvPr/>
        </p:nvSpPr>
        <p:spPr>
          <a:xfrm>
            <a:off x="6172200" y="5802477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bg1"/>
                </a:solidFill>
                <a:highlight>
                  <a:srgbClr val="00FF00"/>
                </a:highlight>
                <a:latin typeface="Agency FB" panose="020B0503020202020204" pitchFamily="34" charset="0"/>
              </a:rPr>
              <a:t>Progetto originale.</a:t>
            </a:r>
          </a:p>
        </p:txBody>
      </p:sp>
    </p:spTree>
    <p:extLst>
      <p:ext uri="{BB962C8B-B14F-4D97-AF65-F5344CB8AC3E}">
        <p14:creationId xmlns:p14="http://schemas.microsoft.com/office/powerpoint/2010/main" val="1599054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88F0C8-0B24-6635-9A32-E3858903B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254726" cy="1600200"/>
          </a:xfrm>
        </p:spPr>
        <p:txBody>
          <a:bodyPr>
            <a:noAutofit/>
          </a:bodyPr>
          <a:lstStyle/>
          <a:p>
            <a:r>
              <a:rPr lang="it-IT" sz="4400" dirty="0">
                <a:latin typeface="Agency FB" panose="020B0503020202020204" pitchFamily="34" charset="0"/>
              </a:rPr>
              <a:t>Altro esempio di sostenibilità ad Apricena.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A66133-FBBF-55CF-3479-A4819942E7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it-IT" sz="1800" dirty="0"/>
              <a:t>Inoltre, negli ultimi anni l’amministrazione ha realizzato la piantumazione di nuovi alberi in varie aree verdi del paese, un’azione che aiuta ad aumentare il verde pubblico e a migliorare la qualità dell’aria locale perché gli alberi assorbono anidride carbonica e producono ossigeno. In Puglia esistono progetti regionali come “Alberi per il futuro” che supportano i comuni nella messa a dimora di essenze arboree per mitigare l’inquinamento e gli effetti dei cambiamenti climatici, con contributi fino a 5.000 € per i piccoli Comuni come Apricena per accrescere il verde urbano.</a:t>
            </a:r>
          </a:p>
        </p:txBody>
      </p:sp>
      <p:pic>
        <p:nvPicPr>
          <p:cNvPr id="8" name="Segnaposto immagine 7">
            <a:extLst>
              <a:ext uri="{FF2B5EF4-FFF2-40B4-BE49-F238E27FC236}">
                <a16:creationId xmlns:a16="http://schemas.microsoft.com/office/drawing/2014/main" id="{201394FF-16FB-D6D6-36E4-FD923DBAA28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08" r="250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348F1B82-CD17-48A4-D412-DA2927681F55}"/>
              </a:ext>
            </a:extLst>
          </p:cNvPr>
          <p:cNvSpPr txBox="1"/>
          <p:nvPr/>
        </p:nvSpPr>
        <p:spPr>
          <a:xfrm>
            <a:off x="5400902" y="6041571"/>
            <a:ext cx="5736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highlight>
                  <a:srgbClr val="00FF00"/>
                </a:highlight>
                <a:latin typeface="Agency FB" panose="020B0503020202020204" pitchFamily="34" charset="0"/>
              </a:rPr>
              <a:t>GRAZIE PER L’ATTENZIONE!</a:t>
            </a:r>
          </a:p>
        </p:txBody>
      </p:sp>
    </p:spTree>
    <p:extLst>
      <p:ext uri="{BB962C8B-B14F-4D97-AF65-F5344CB8AC3E}">
        <p14:creationId xmlns:p14="http://schemas.microsoft.com/office/powerpoint/2010/main" val="31812615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277</Words>
  <Application>Microsoft Office PowerPoint</Application>
  <PresentationFormat>Widescreen</PresentationFormat>
  <Paragraphs>16</Paragraphs>
  <Slides>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0" baseType="lpstr">
      <vt:lpstr>Agency FB</vt:lpstr>
      <vt:lpstr>Arial</vt:lpstr>
      <vt:lpstr>Arial Black</vt:lpstr>
      <vt:lpstr>Calibri</vt:lpstr>
      <vt:lpstr>Calibri Light</vt:lpstr>
      <vt:lpstr>Tema di Office</vt:lpstr>
      <vt:lpstr>Città Sostenibile</vt:lpstr>
      <vt:lpstr>Agenda 2030: Città e comunità sostenibili</vt:lpstr>
      <vt:lpstr>Come ha risposto la comunità?</vt:lpstr>
      <vt:lpstr>Altro esempio di sostenibilità ad Apricena.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LUIGI VILLANI</dc:creator>
  <cp:lastModifiedBy>LUIGI VILLANI</cp:lastModifiedBy>
  <cp:revision>1</cp:revision>
  <dcterms:created xsi:type="dcterms:W3CDTF">2026-01-05T17:30:06Z</dcterms:created>
  <dcterms:modified xsi:type="dcterms:W3CDTF">2026-01-05T17:35:40Z</dcterms:modified>
</cp:coreProperties>
</file>